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4" r:id="rId4"/>
    <p:sldId id="265" r:id="rId5"/>
    <p:sldId id="266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800"/>
    <a:srgbClr val="361B00"/>
    <a:srgbClr val="CC6600"/>
    <a:srgbClr val="00BCB8"/>
    <a:srgbClr val="FF9933"/>
    <a:srgbClr val="FF93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1123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frame_1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V="1"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8000"/>
            <a:lum/>
          </a:blip>
          <a:srcRect/>
          <a:stretch>
            <a:fillRect t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785786" y="0"/>
            <a:ext cx="7143736" cy="6215082"/>
          </a:xfrm>
          <a:prstGeom prst="rect">
            <a:avLst/>
          </a:prstGeom>
          <a:blipFill dpi="0" rotWithShape="1">
            <a:blip r:embed="rId14"/>
            <a:srcRect/>
            <a:stretch>
              <a:fillRect l="15000" r="15000"/>
            </a:stretch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Рамка 10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4086"/>
            </a:avLst>
          </a:prstGeom>
          <a:blipFill dpi="0" rotWithShape="1">
            <a:blip r:embed="rId15" cstate="print">
              <a:alphaModFix amt="70000"/>
            </a:blip>
            <a:srcRect/>
            <a:stretch>
              <a:fillRect/>
            </a:stretch>
          </a:blipFill>
          <a:ln>
            <a:noFill/>
          </a:ln>
          <a:effectLst>
            <a:softEdge rad="317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285720" y="6611779"/>
            <a:ext cx="188064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  <a:cs typeface="+mn-cs"/>
              </a:rPr>
              <a:t>© </a:t>
            </a:r>
            <a:r>
              <a:rPr lang="ru-RU" sz="1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  <a:cs typeface="Times New Roman" pitchFamily="18" charset="0"/>
              </a:rPr>
              <a:t>Дегтярёва Юлия Владимировна</a:t>
            </a:r>
            <a:endParaRPr lang="ru-RU" sz="1000" b="0" dirty="0">
              <a:solidFill>
                <a:schemeClr val="tx1">
                  <a:lumMod val="95000"/>
                  <a:lumOff val="5000"/>
                </a:schemeClr>
              </a:solidFill>
              <a:latin typeface="Monotype Corsiva" pitchFamily="66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7"/>
          <p:cNvSpPr>
            <a:spLocks noChangeArrowheads="1"/>
          </p:cNvSpPr>
          <p:nvPr/>
        </p:nvSpPr>
        <p:spPr bwMode="auto">
          <a:xfrm>
            <a:off x="4932040" y="4077072"/>
            <a:ext cx="4000500" cy="2154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703800"/>
                </a:solidFill>
                <a:latin typeface="Monotype Corsiva" pitchFamily="66" charset="0"/>
              </a:rPr>
              <a:t>Замалиева</a:t>
            </a:r>
            <a:r>
              <a:rPr lang="ru-RU" b="1" i="1" dirty="0" smtClean="0">
                <a:solidFill>
                  <a:srgbClr val="703800"/>
                </a:solidFill>
                <a:latin typeface="Monotype Corsiva" pitchFamily="66" charset="0"/>
              </a:rPr>
              <a:t>  </a:t>
            </a:r>
            <a:r>
              <a:rPr lang="ru-RU" b="1" i="1" dirty="0" err="1" smtClean="0">
                <a:solidFill>
                  <a:srgbClr val="703800"/>
                </a:solidFill>
                <a:latin typeface="Monotype Corsiva" pitchFamily="66" charset="0"/>
              </a:rPr>
              <a:t>Сания</a:t>
            </a:r>
            <a:r>
              <a:rPr lang="ru-RU" b="1" i="1" dirty="0" smtClean="0">
                <a:solidFill>
                  <a:srgbClr val="703800"/>
                </a:solidFill>
                <a:latin typeface="Monotype Corsiva" pitchFamily="66" charset="0"/>
              </a:rPr>
              <a:t>  </a:t>
            </a:r>
            <a:r>
              <a:rPr lang="ru-RU" b="1" i="1" dirty="0" err="1" smtClean="0">
                <a:solidFill>
                  <a:srgbClr val="703800"/>
                </a:solidFill>
                <a:latin typeface="Monotype Corsiva" pitchFamily="66" charset="0"/>
              </a:rPr>
              <a:t>Гумаровна</a:t>
            </a:r>
            <a:endParaRPr lang="ru-RU" b="1" i="1" dirty="0" smtClean="0">
              <a:solidFill>
                <a:srgbClr val="703800"/>
              </a:solidFill>
              <a:latin typeface="Monotype Corsiva" pitchFamily="66" charset="0"/>
            </a:endParaRPr>
          </a:p>
          <a:p>
            <a:pPr algn="ctr"/>
            <a:r>
              <a:rPr lang="ru-RU" b="1" i="1" dirty="0" smtClean="0">
                <a:solidFill>
                  <a:srgbClr val="703800"/>
                </a:solidFill>
                <a:latin typeface="Monotype Corsiva" pitchFamily="66" charset="0"/>
              </a:rPr>
              <a:t>Музыкальный  руководителей</a:t>
            </a:r>
          </a:p>
          <a:p>
            <a:pPr algn="ctr"/>
            <a:r>
              <a:rPr lang="ru-RU" b="1" i="1" dirty="0" smtClean="0">
                <a:solidFill>
                  <a:srgbClr val="703800"/>
                </a:solidFill>
                <a:latin typeface="Monotype Corsiva" pitchFamily="66" charset="0"/>
              </a:rPr>
              <a:t>Волкова Юлия Александровна</a:t>
            </a:r>
          </a:p>
          <a:p>
            <a:pPr algn="ctr"/>
            <a:r>
              <a:rPr lang="ru-RU" b="1" i="1" dirty="0" smtClean="0">
                <a:solidFill>
                  <a:srgbClr val="703800"/>
                </a:solidFill>
                <a:latin typeface="Monotype Corsiva" pitchFamily="66" charset="0"/>
              </a:rPr>
              <a:t>воспитатель </a:t>
            </a:r>
          </a:p>
          <a:p>
            <a:pPr algn="ctr"/>
            <a:r>
              <a:rPr lang="ru-RU" b="1" i="1" dirty="0" smtClean="0">
                <a:solidFill>
                  <a:srgbClr val="703800"/>
                </a:solidFill>
                <a:latin typeface="Monotype Corsiva" pitchFamily="66" charset="0"/>
              </a:rPr>
              <a:t>МБДОУ «Реченька»</a:t>
            </a:r>
            <a:endParaRPr lang="ru-RU" b="1" i="1" dirty="0" smtClean="0">
              <a:solidFill>
                <a:srgbClr val="703800"/>
              </a:solidFill>
              <a:latin typeface="Monotype Corsiva" pitchFamily="66" charset="0"/>
            </a:endParaRPr>
          </a:p>
          <a:p>
            <a:pPr algn="ctr"/>
            <a:r>
              <a:rPr lang="ru-RU" b="1" i="1" dirty="0" smtClean="0">
                <a:solidFill>
                  <a:srgbClr val="703800"/>
                </a:solidFill>
                <a:latin typeface="Monotype Corsiva" pitchFamily="66" charset="0"/>
              </a:rPr>
              <a:t>Г. Набережные Челны</a:t>
            </a:r>
          </a:p>
          <a:p>
            <a:pPr algn="ctr"/>
            <a:endParaRPr lang="ru-RU" sz="800" b="1" i="1" dirty="0" smtClean="0">
              <a:solidFill>
                <a:srgbClr val="703800"/>
              </a:solidFill>
              <a:latin typeface="Monotype Corsiva" pitchFamily="66" charset="0"/>
            </a:endParaRPr>
          </a:p>
          <a:p>
            <a:pPr algn="ctr"/>
            <a:r>
              <a:rPr lang="ru-RU" b="1" i="1" dirty="0" smtClean="0">
                <a:solidFill>
                  <a:srgbClr val="703800"/>
                </a:solidFill>
                <a:latin typeface="Monotype Corsiva" pitchFamily="66" charset="0"/>
              </a:rPr>
              <a:t>2016</a:t>
            </a:r>
            <a:endParaRPr lang="ru-RU" b="1" dirty="0">
              <a:solidFill>
                <a:srgbClr val="703800"/>
              </a:solidFill>
              <a:latin typeface="Monotype Corsiva" pitchFamily="66" charset="0"/>
            </a:endParaRPr>
          </a:p>
        </p:txBody>
      </p:sp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789548" y="1412776"/>
            <a:ext cx="788953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703800"/>
                </a:solidFill>
                <a:latin typeface="Monotype Corsiva" pitchFamily="66" charset="0"/>
              </a:rPr>
              <a:t>Тема: </a:t>
            </a:r>
            <a:r>
              <a:rPr lang="ru-RU" sz="4000" b="1" dirty="0" smtClean="0">
                <a:solidFill>
                  <a:srgbClr val="703800"/>
                </a:solidFill>
                <a:latin typeface="Monotype Corsiva" pitchFamily="66" charset="0"/>
              </a:rPr>
              <a:t>Формирование навыков </a:t>
            </a:r>
            <a:r>
              <a:rPr lang="ru-RU" sz="4000" b="1" dirty="0">
                <a:solidFill>
                  <a:srgbClr val="703800"/>
                </a:solidFill>
                <a:latin typeface="Monotype Corsiva" pitchFamily="66" charset="0"/>
              </a:rPr>
              <a:t>здорового образа жизни у детей дошкольного возраста посредством использования музыкальных игр</a:t>
            </a:r>
            <a:endParaRPr lang="ru-RU" sz="4000" b="1" dirty="0">
              <a:solidFill>
                <a:srgbClr val="7038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698673" y="381870"/>
            <a:ext cx="788953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3200" b="1" dirty="0" smtClean="0">
              <a:solidFill>
                <a:srgbClr val="703800"/>
              </a:solidFill>
              <a:latin typeface="Monotype Corsiva" pitchFamily="66" charset="0"/>
            </a:endParaRPr>
          </a:p>
          <a:p>
            <a:pPr algn="ctr"/>
            <a:r>
              <a:rPr lang="ru-RU" sz="3200" b="1" u="sng" dirty="0" smtClean="0">
                <a:solidFill>
                  <a:srgbClr val="703800"/>
                </a:solidFill>
                <a:latin typeface="Monotype Corsiva" pitchFamily="66" charset="0"/>
              </a:rPr>
              <a:t>Задачи </a:t>
            </a:r>
            <a:r>
              <a:rPr lang="ru-RU" sz="3200" b="1" u="sng" dirty="0">
                <a:solidFill>
                  <a:srgbClr val="703800"/>
                </a:solidFill>
                <a:latin typeface="Monotype Corsiva" pitchFamily="66" charset="0"/>
              </a:rPr>
              <a:t>музыкально-образовательного процесса: </a:t>
            </a:r>
            <a:r>
              <a:rPr lang="ru-RU" sz="3200" b="1" dirty="0">
                <a:solidFill>
                  <a:srgbClr val="703800"/>
                </a:solidFill>
                <a:latin typeface="Monotype Corsiva" pitchFamily="66" charset="0"/>
              </a:rPr>
              <a:t>создать полноценные условия для сохранения здоровья детей, развить интерес к занятиям, включающим </a:t>
            </a:r>
            <a:r>
              <a:rPr lang="ru-RU" sz="3200" b="1" dirty="0" err="1">
                <a:solidFill>
                  <a:srgbClr val="703800"/>
                </a:solidFill>
                <a:latin typeface="Monotype Corsiva" pitchFamily="66" charset="0"/>
              </a:rPr>
              <a:t>здоровьесберегающие</a:t>
            </a:r>
            <a:r>
              <a:rPr lang="ru-RU" sz="3200" b="1" dirty="0">
                <a:solidFill>
                  <a:srgbClr val="703800"/>
                </a:solidFill>
                <a:latin typeface="Monotype Corsiva" pitchFamily="66" charset="0"/>
              </a:rPr>
              <a:t> технологии, внедрить эти технологии в ежедневный образовательный процесс закрепить навыки и умения детей, с целью улучшения физического здоровья, голосовых и музыкальных   данных, а также здоровья психики ребёнка и комфортного состояния в образовательном процессе. </a:t>
            </a:r>
            <a:endParaRPr lang="ru-RU" sz="3200" b="1" dirty="0">
              <a:solidFill>
                <a:srgbClr val="70380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01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698673" y="381870"/>
            <a:ext cx="7889530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3200" b="1" dirty="0" smtClean="0">
              <a:solidFill>
                <a:srgbClr val="703800"/>
              </a:solidFill>
              <a:latin typeface="Monotype Corsiva" pitchFamily="66" charset="0"/>
            </a:endParaRPr>
          </a:p>
          <a:p>
            <a:pPr algn="ctr"/>
            <a:r>
              <a:rPr lang="ru-RU" sz="3200" b="1" dirty="0" smtClean="0">
                <a:solidFill>
                  <a:srgbClr val="703800"/>
                </a:solidFill>
                <a:latin typeface="Monotype Corsiva" pitchFamily="66" charset="0"/>
              </a:rPr>
              <a:t>Игра </a:t>
            </a:r>
            <a:r>
              <a:rPr lang="ru-RU" sz="3200" b="1" dirty="0">
                <a:solidFill>
                  <a:srgbClr val="703800"/>
                </a:solidFill>
                <a:latin typeface="Monotype Corsiva" pitchFamily="66" charset="0"/>
              </a:rPr>
              <a:t>«Послушай музыку и составь картинку»</a:t>
            </a:r>
            <a:endParaRPr lang="ru-RU" sz="3200" b="1" dirty="0" smtClean="0">
              <a:solidFill>
                <a:srgbClr val="703800"/>
              </a:solidFill>
              <a:latin typeface="Monotype Corsiva" pitchFamily="66" charset="0"/>
            </a:endParaRPr>
          </a:p>
          <a:p>
            <a:pPr algn="ctr"/>
            <a:r>
              <a:rPr lang="ru-RU" sz="2000" b="1" u="sng" dirty="0">
                <a:solidFill>
                  <a:srgbClr val="703800"/>
                </a:solidFill>
                <a:latin typeface="Monotype Corsiva" pitchFamily="66" charset="0"/>
              </a:rPr>
              <a:t>Правила игры. </a:t>
            </a:r>
          </a:p>
          <a:p>
            <a:pPr algn="ctr"/>
            <a:r>
              <a:rPr lang="ru-RU" sz="2000" b="1" u="sng" dirty="0">
                <a:solidFill>
                  <a:srgbClr val="703800"/>
                </a:solidFill>
                <a:latin typeface="Monotype Corsiva" pitchFamily="66" charset="0"/>
              </a:rPr>
              <a:t>1 вариант.</a:t>
            </a:r>
          </a:p>
          <a:p>
            <a:pPr algn="ctr"/>
            <a:r>
              <a:rPr lang="ru-RU" sz="2000" b="1" u="sng" dirty="0">
                <a:solidFill>
                  <a:srgbClr val="703800"/>
                </a:solidFill>
                <a:latin typeface="Monotype Corsiva" pitchFamily="66" charset="0"/>
              </a:rPr>
              <a:t>Звучит музыка Н.А. Римского – Корсакова «Полёт шмеля».                    </a:t>
            </a:r>
          </a:p>
          <a:p>
            <a:pPr algn="ctr"/>
            <a:r>
              <a:rPr lang="ru-RU" sz="2000" b="1" u="sng" dirty="0">
                <a:solidFill>
                  <a:srgbClr val="703800"/>
                </a:solidFill>
                <a:latin typeface="Monotype Corsiva" pitchFamily="66" charset="0"/>
              </a:rPr>
              <a:t>Игра может проводиться как в процессе организованной деятельности со всеми детьми группы либо подгруппами по 2 – 4 человека, так и в досуговой деятельности детей. Игроки получает картинки и набор разрезных картинок, изображающих одинаковый сюжет. Далее они должны собрать из разрезанных фрагментов сюжет, </a:t>
            </a:r>
            <a:r>
              <a:rPr lang="ru-RU" sz="2000" b="1" u="sng" dirty="0" err="1">
                <a:solidFill>
                  <a:srgbClr val="703800"/>
                </a:solidFill>
                <a:latin typeface="Monotype Corsiva" pitchFamily="66" charset="0"/>
              </a:rPr>
              <a:t>изображенный</a:t>
            </a:r>
            <a:r>
              <a:rPr lang="ru-RU" sz="2000" b="1" u="sng" dirty="0">
                <a:solidFill>
                  <a:srgbClr val="703800"/>
                </a:solidFill>
                <a:latin typeface="Monotype Corsiva" pitchFamily="66" charset="0"/>
              </a:rPr>
              <a:t> на целой картинки. </a:t>
            </a:r>
          </a:p>
          <a:p>
            <a:pPr algn="ctr"/>
            <a:endParaRPr lang="ru-RU" sz="2000" b="1" u="sng" dirty="0">
              <a:solidFill>
                <a:srgbClr val="703800"/>
              </a:solidFill>
              <a:latin typeface="Monotype Corsiva" pitchFamily="66" charset="0"/>
            </a:endParaRPr>
          </a:p>
          <a:p>
            <a:pPr algn="ctr"/>
            <a:r>
              <a:rPr lang="ru-RU" sz="2000" b="1" u="sng" dirty="0">
                <a:solidFill>
                  <a:srgbClr val="703800"/>
                </a:solidFill>
                <a:latin typeface="Monotype Corsiva" pitchFamily="66" charset="0"/>
              </a:rPr>
              <a:t>2 вариант.</a:t>
            </a:r>
          </a:p>
          <a:p>
            <a:pPr algn="ctr"/>
            <a:r>
              <a:rPr lang="ru-RU" sz="2000" b="1" u="sng" dirty="0">
                <a:solidFill>
                  <a:srgbClr val="703800"/>
                </a:solidFill>
                <a:latin typeface="Monotype Corsiva" pitchFamily="66" charset="0"/>
              </a:rPr>
              <a:t>Игра может проводиться как в процессе организованной деятельности со всеми детьми группы либо подгруппами по 2 – 4 человека, так и в досуговой деятельности детей. Детям предлагают собрать картинку, перетаскивая её фрагменты мышкой в игровую область. </a:t>
            </a:r>
          </a:p>
        </p:txBody>
      </p:sp>
    </p:spTree>
    <p:extLst>
      <p:ext uri="{BB962C8B-B14F-4D97-AF65-F5344CB8AC3E}">
        <p14:creationId xmlns:p14="http://schemas.microsoft.com/office/powerpoint/2010/main" val="91180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698673" y="381870"/>
            <a:ext cx="7889530" cy="643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800"/>
                </a:solidFill>
                <a:latin typeface="Monotype Corsiva" pitchFamily="66" charset="0"/>
              </a:rPr>
              <a:t>Игра </a:t>
            </a:r>
            <a:r>
              <a:rPr lang="ru-RU" sz="3200" b="1" dirty="0">
                <a:solidFill>
                  <a:srgbClr val="703800"/>
                </a:solidFill>
                <a:latin typeface="Monotype Corsiva" pitchFamily="66" charset="0"/>
              </a:rPr>
              <a:t>– презентация «Клоуны</a:t>
            </a:r>
            <a:r>
              <a:rPr lang="ru-RU" sz="3200" b="1" dirty="0" smtClean="0">
                <a:solidFill>
                  <a:srgbClr val="703800"/>
                </a:solidFill>
                <a:latin typeface="Monotype Corsiva" pitchFamily="66" charset="0"/>
              </a:rPr>
              <a:t>»</a:t>
            </a:r>
          </a:p>
          <a:p>
            <a:pPr algn="ctr"/>
            <a:r>
              <a:rPr lang="ru-RU" sz="2000" b="1" u="sng" dirty="0">
                <a:solidFill>
                  <a:srgbClr val="703800"/>
                </a:solidFill>
                <a:latin typeface="Monotype Corsiva" pitchFamily="66" charset="0"/>
              </a:rPr>
              <a:t>Правила игры.</a:t>
            </a:r>
          </a:p>
          <a:p>
            <a:pPr algn="ctr"/>
            <a:r>
              <a:rPr lang="ru-RU" sz="2000" b="1" u="sng" dirty="0">
                <a:solidFill>
                  <a:srgbClr val="703800"/>
                </a:solidFill>
                <a:latin typeface="Monotype Corsiva" pitchFamily="66" charset="0"/>
              </a:rPr>
              <a:t>Педагог.  Дети, скажите, кто </a:t>
            </a:r>
            <a:r>
              <a:rPr lang="ru-RU" sz="2000" b="1" u="sng" dirty="0" err="1">
                <a:solidFill>
                  <a:srgbClr val="703800"/>
                </a:solidFill>
                <a:latin typeface="Monotype Corsiva" pitchFamily="66" charset="0"/>
              </a:rPr>
              <a:t>изображен</a:t>
            </a:r>
            <a:r>
              <a:rPr lang="ru-RU" sz="2000" b="1" u="sng" dirty="0">
                <a:solidFill>
                  <a:srgbClr val="703800"/>
                </a:solidFill>
                <a:latin typeface="Monotype Corsiva" pitchFamily="66" charset="0"/>
              </a:rPr>
              <a:t> на экране? </a:t>
            </a:r>
          </a:p>
          <a:p>
            <a:pPr algn="ctr"/>
            <a:r>
              <a:rPr lang="ru-RU" sz="2000" b="1" u="sng" dirty="0">
                <a:solidFill>
                  <a:srgbClr val="703800"/>
                </a:solidFill>
                <a:latin typeface="Monotype Corsiva" pitchFamily="66" charset="0"/>
              </a:rPr>
              <a:t>(Клоуны.)</a:t>
            </a:r>
          </a:p>
          <a:p>
            <a:pPr algn="ctr"/>
            <a:r>
              <a:rPr lang="ru-RU" sz="2000" b="1" u="sng" dirty="0">
                <a:solidFill>
                  <a:srgbClr val="703800"/>
                </a:solidFill>
                <a:latin typeface="Monotype Corsiva" pitchFamily="66" charset="0"/>
              </a:rPr>
              <a:t>Где выступают клоуны? Кто из вас был в цирке?</a:t>
            </a:r>
          </a:p>
          <a:p>
            <a:pPr algn="ctr"/>
            <a:r>
              <a:rPr lang="ru-RU" sz="2000" b="1" u="sng" dirty="0">
                <a:solidFill>
                  <a:srgbClr val="703800"/>
                </a:solidFill>
                <a:latin typeface="Monotype Corsiva" pitchFamily="66" charset="0"/>
              </a:rPr>
              <a:t> (Ответы детей.)</a:t>
            </a:r>
          </a:p>
          <a:p>
            <a:pPr algn="ctr"/>
            <a:r>
              <a:rPr lang="ru-RU" sz="2000" b="1" u="sng" dirty="0">
                <a:solidFill>
                  <a:srgbClr val="703800"/>
                </a:solidFill>
                <a:latin typeface="Monotype Corsiva" pitchFamily="66" charset="0"/>
              </a:rPr>
              <a:t>Слайд с изображением клоуна</a:t>
            </a:r>
          </a:p>
          <a:p>
            <a:pPr algn="ctr"/>
            <a:r>
              <a:rPr lang="ru-RU" sz="2000" b="1" u="sng" dirty="0">
                <a:solidFill>
                  <a:srgbClr val="703800"/>
                </a:solidFill>
                <a:latin typeface="Monotype Corsiva" pitchFamily="66" charset="0"/>
              </a:rPr>
              <a:t>Сегодня мы послушаете музыку, которая так и называется — «Клоуны», а написал </a:t>
            </a:r>
            <a:r>
              <a:rPr lang="ru-RU" sz="2000" b="1" u="sng" dirty="0" err="1">
                <a:solidFill>
                  <a:srgbClr val="703800"/>
                </a:solidFill>
                <a:latin typeface="Monotype Corsiva" pitchFamily="66" charset="0"/>
              </a:rPr>
              <a:t>ее</a:t>
            </a:r>
            <a:r>
              <a:rPr lang="ru-RU" sz="2000" b="1" u="sng" dirty="0">
                <a:solidFill>
                  <a:srgbClr val="703800"/>
                </a:solidFill>
                <a:latin typeface="Monotype Corsiva" pitchFamily="66" charset="0"/>
              </a:rPr>
              <a:t> композитор Дмитрий Борисович </a:t>
            </a:r>
            <a:r>
              <a:rPr lang="ru-RU" sz="2000" b="1" u="sng" dirty="0" err="1">
                <a:solidFill>
                  <a:srgbClr val="703800"/>
                </a:solidFill>
                <a:latin typeface="Monotype Corsiva" pitchFamily="66" charset="0"/>
              </a:rPr>
              <a:t>Кабалевский</a:t>
            </a:r>
            <a:r>
              <a:rPr lang="ru-RU" sz="2000" b="1" u="sng" dirty="0">
                <a:solidFill>
                  <a:srgbClr val="703800"/>
                </a:solidFill>
                <a:latin typeface="Monotype Corsiva" pitchFamily="66" charset="0"/>
              </a:rPr>
              <a:t>. Но, прежде чем мы </a:t>
            </a:r>
            <a:r>
              <a:rPr lang="ru-RU" sz="2000" b="1" u="sng" dirty="0" err="1">
                <a:solidFill>
                  <a:srgbClr val="703800"/>
                </a:solidFill>
                <a:latin typeface="Monotype Corsiva" pitchFamily="66" charset="0"/>
              </a:rPr>
              <a:t>начнем</a:t>
            </a:r>
            <a:r>
              <a:rPr lang="ru-RU" sz="2000" b="1" u="sng" dirty="0">
                <a:solidFill>
                  <a:srgbClr val="703800"/>
                </a:solidFill>
                <a:latin typeface="Monotype Corsiva" pitchFamily="66" charset="0"/>
              </a:rPr>
              <a:t> слушать музыку, я хочу вам немного рассказать о Д.Б. </a:t>
            </a:r>
            <a:r>
              <a:rPr lang="ru-RU" sz="2000" b="1" u="sng" dirty="0" err="1">
                <a:solidFill>
                  <a:srgbClr val="703800"/>
                </a:solidFill>
                <a:latin typeface="Monotype Corsiva" pitchFamily="66" charset="0"/>
              </a:rPr>
              <a:t>Кабалевском</a:t>
            </a:r>
            <a:r>
              <a:rPr lang="ru-RU" sz="2000" b="1" u="sng" dirty="0">
                <a:solidFill>
                  <a:srgbClr val="703800"/>
                </a:solidFill>
                <a:latin typeface="Monotype Corsiva" pitchFamily="66" charset="0"/>
              </a:rPr>
              <a:t>. </a:t>
            </a:r>
          </a:p>
          <a:p>
            <a:pPr algn="ctr"/>
            <a:r>
              <a:rPr lang="ru-RU" sz="2000" b="1" u="sng" dirty="0">
                <a:solidFill>
                  <a:srgbClr val="703800"/>
                </a:solidFill>
                <a:latin typeface="Monotype Corsiva" pitchFamily="66" charset="0"/>
              </a:rPr>
              <a:t>Слайд с изображением композитора </a:t>
            </a:r>
            <a:r>
              <a:rPr lang="ru-RU" sz="2000" b="1" u="sng" dirty="0" err="1">
                <a:solidFill>
                  <a:srgbClr val="703800"/>
                </a:solidFill>
                <a:latin typeface="Monotype Corsiva" pitchFamily="66" charset="0"/>
              </a:rPr>
              <a:t>Д.Б.Кабалевского</a:t>
            </a:r>
            <a:endParaRPr lang="ru-RU" sz="2000" b="1" u="sng" dirty="0">
              <a:solidFill>
                <a:srgbClr val="703800"/>
              </a:solidFill>
              <a:latin typeface="Monotype Corsiva" pitchFamily="66" charset="0"/>
            </a:endParaRPr>
          </a:p>
          <a:p>
            <a:pPr algn="ctr"/>
            <a:r>
              <a:rPr lang="ru-RU" sz="2000" b="1" u="sng" dirty="0">
                <a:solidFill>
                  <a:srgbClr val="703800"/>
                </a:solidFill>
                <a:latin typeface="Monotype Corsiva" pitchFamily="66" charset="0"/>
              </a:rPr>
              <a:t>Родился он в Петербурге. </a:t>
            </a:r>
            <a:r>
              <a:rPr lang="ru-RU" sz="2000" b="1" u="sng" dirty="0" err="1">
                <a:solidFill>
                  <a:srgbClr val="703800"/>
                </a:solidFill>
                <a:latin typeface="Monotype Corsiva" pitchFamily="66" charset="0"/>
              </a:rPr>
              <a:t>Еще</a:t>
            </a:r>
            <a:r>
              <a:rPr lang="ru-RU" sz="2000" b="1" u="sng" dirty="0">
                <a:solidFill>
                  <a:srgbClr val="703800"/>
                </a:solidFill>
                <a:latin typeface="Monotype Corsiva" pitchFamily="66" charset="0"/>
              </a:rPr>
              <a:t> мальчиком любил играть на фортепиано, но жизнь сложилась так, что с 16 лет Дмитрию пришлось самому зарабатывать себе на хлеб. Он служил почтальоном, рисовал плакаты. Одновременно учился в школе живописи и рисования. Но все-таки любовь к музыке оказалась сильнее, и Дмитрий начал </a:t>
            </a:r>
            <a:r>
              <a:rPr lang="ru-RU" sz="2000" b="1" u="sng" dirty="0" err="1">
                <a:solidFill>
                  <a:srgbClr val="703800"/>
                </a:solidFill>
                <a:latin typeface="Monotype Corsiva" pitchFamily="66" charset="0"/>
              </a:rPr>
              <a:t>серьезно</a:t>
            </a:r>
            <a:r>
              <a:rPr lang="ru-RU" sz="2000" b="1" u="sng" dirty="0">
                <a:solidFill>
                  <a:srgbClr val="703800"/>
                </a:solidFill>
                <a:latin typeface="Monotype Corsiva" pitchFamily="66" charset="0"/>
              </a:rPr>
              <a:t> заниматься музыкой. Он очень любил писать музыку для детей. Д.Б. </a:t>
            </a:r>
            <a:r>
              <a:rPr lang="ru-RU" sz="2000" b="1" u="sng" dirty="0" err="1">
                <a:solidFill>
                  <a:srgbClr val="703800"/>
                </a:solidFill>
                <a:latin typeface="Monotype Corsiva" pitchFamily="66" charset="0"/>
              </a:rPr>
              <a:t>Кабалевский</a:t>
            </a:r>
            <a:r>
              <a:rPr lang="ru-RU" sz="2000" b="1" u="sng" dirty="0">
                <a:solidFill>
                  <a:srgbClr val="703800"/>
                </a:solidFill>
                <a:latin typeface="Monotype Corsiva" pitchFamily="66" charset="0"/>
              </a:rPr>
              <a:t> </a:t>
            </a:r>
            <a:r>
              <a:rPr lang="ru-RU" sz="2000" b="1" u="sng" dirty="0" err="1">
                <a:solidFill>
                  <a:srgbClr val="703800"/>
                </a:solidFill>
                <a:latin typeface="Monotype Corsiva" pitchFamily="66" charset="0"/>
              </a:rPr>
              <a:t>передает</a:t>
            </a:r>
            <a:r>
              <a:rPr lang="ru-RU" sz="2000" b="1" u="sng" dirty="0">
                <a:solidFill>
                  <a:srgbClr val="703800"/>
                </a:solidFill>
                <a:latin typeface="Monotype Corsiva" pitchFamily="66" charset="0"/>
              </a:rPr>
              <a:t> в своих произведениях различные чувства, настроения, образы, знакомые и близкие детям. </a:t>
            </a:r>
          </a:p>
          <a:p>
            <a:pPr algn="ctr"/>
            <a:r>
              <a:rPr lang="ru-RU" sz="2000" b="1" u="sng" dirty="0">
                <a:solidFill>
                  <a:srgbClr val="703800"/>
                </a:solidFill>
                <a:latin typeface="Monotype Corsiva" pitchFamily="66" charset="0"/>
              </a:rPr>
              <a:t>В пьесе «Клоуны» вы услышите рассказ о цирковых артистах. </a:t>
            </a:r>
          </a:p>
          <a:p>
            <a:pPr algn="ctr"/>
            <a:endParaRPr lang="ru-RU" sz="2000" b="1" u="sng" dirty="0">
              <a:solidFill>
                <a:srgbClr val="70380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40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698673" y="381870"/>
            <a:ext cx="7889530" cy="7048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3200" b="1" dirty="0" smtClean="0">
              <a:solidFill>
                <a:srgbClr val="703800"/>
              </a:solidFill>
              <a:latin typeface="Monotype Corsiva" pitchFamily="66" charset="0"/>
            </a:endParaRPr>
          </a:p>
          <a:p>
            <a:pPr algn="ctr"/>
            <a:r>
              <a:rPr lang="ru-RU" sz="2000" b="1" dirty="0">
                <a:solidFill>
                  <a:srgbClr val="703800"/>
                </a:solidFill>
                <a:latin typeface="Monotype Corsiva" pitchFamily="66" charset="0"/>
              </a:rPr>
              <a:t>В пьесе «Клоуны» вы услышите рассказ о цирковых артистах. Внимательно прослушайте </a:t>
            </a:r>
            <a:r>
              <a:rPr lang="ru-RU" sz="2000" b="1" dirty="0" smtClean="0">
                <a:solidFill>
                  <a:srgbClr val="703800"/>
                </a:solidFill>
                <a:latin typeface="Monotype Corsiva" pitchFamily="66" charset="0"/>
              </a:rPr>
              <a:t>её </a:t>
            </a:r>
            <a:r>
              <a:rPr lang="ru-RU" sz="2000" b="1" dirty="0">
                <a:solidFill>
                  <a:srgbClr val="703800"/>
                </a:solidFill>
                <a:latin typeface="Monotype Corsiva" pitchFamily="66" charset="0"/>
              </a:rPr>
              <a:t>и скажите, какая по настроению музыка этой пьесы. (Прослушивание пьесы.)</a:t>
            </a:r>
          </a:p>
          <a:p>
            <a:pPr algn="ctr"/>
            <a:r>
              <a:rPr lang="ru-RU" sz="2000" b="1" dirty="0">
                <a:solidFill>
                  <a:srgbClr val="703800"/>
                </a:solidFill>
                <a:latin typeface="Monotype Corsiva" pitchFamily="66" charset="0"/>
              </a:rPr>
              <a:t>Дети. </a:t>
            </a:r>
            <a:r>
              <a:rPr lang="ru-RU" sz="2000" b="1" dirty="0" smtClean="0">
                <a:solidFill>
                  <a:srgbClr val="703800"/>
                </a:solidFill>
                <a:latin typeface="Monotype Corsiva" pitchFamily="66" charset="0"/>
              </a:rPr>
              <a:t>Весёлая, </a:t>
            </a:r>
            <a:r>
              <a:rPr lang="ru-RU" sz="2000" b="1" dirty="0">
                <a:solidFill>
                  <a:srgbClr val="703800"/>
                </a:solidFill>
                <a:latin typeface="Monotype Corsiva" pitchFamily="66" charset="0"/>
              </a:rPr>
              <a:t>задорная, озорная.</a:t>
            </a:r>
          </a:p>
          <a:p>
            <a:pPr algn="ctr"/>
            <a:r>
              <a:rPr lang="ru-RU" sz="2000" b="1" dirty="0">
                <a:solidFill>
                  <a:srgbClr val="703800"/>
                </a:solidFill>
                <a:latin typeface="Monotype Corsiva" pitchFamily="66" charset="0"/>
              </a:rPr>
              <a:t>Педагог.  Правильно, эта музыка шутливая, бойкая, забавная. Послушайте </a:t>
            </a:r>
            <a:r>
              <a:rPr lang="ru-RU" sz="2000" b="1" dirty="0" err="1">
                <a:solidFill>
                  <a:srgbClr val="703800"/>
                </a:solidFill>
                <a:latin typeface="Monotype Corsiva" pitchFamily="66" charset="0"/>
              </a:rPr>
              <a:t>еще</a:t>
            </a:r>
            <a:r>
              <a:rPr lang="ru-RU" sz="2000" b="1" dirty="0">
                <a:solidFill>
                  <a:srgbClr val="703800"/>
                </a:solidFill>
                <a:latin typeface="Monotype Corsiva" pitchFamily="66" charset="0"/>
              </a:rPr>
              <a:t> раз и скажите, меняется ли характер музыки? </a:t>
            </a:r>
          </a:p>
          <a:p>
            <a:pPr algn="ctr"/>
            <a:r>
              <a:rPr lang="ru-RU" sz="2000" b="1" dirty="0">
                <a:solidFill>
                  <a:srgbClr val="703800"/>
                </a:solidFill>
                <a:latin typeface="Monotype Corsiva" pitchFamily="66" charset="0"/>
              </a:rPr>
              <a:t>(Вначале музыка </a:t>
            </a:r>
            <a:r>
              <a:rPr lang="ru-RU" sz="2000" b="1" dirty="0" smtClean="0">
                <a:solidFill>
                  <a:srgbClr val="703800"/>
                </a:solidFill>
                <a:latin typeface="Monotype Corsiva" pitchFamily="66" charset="0"/>
              </a:rPr>
              <a:t>весёлая, </a:t>
            </a:r>
            <a:r>
              <a:rPr lang="ru-RU" sz="2000" b="1" dirty="0">
                <a:solidFill>
                  <a:srgbClr val="703800"/>
                </a:solidFill>
                <a:latin typeface="Monotype Corsiva" pitchFamily="66" charset="0"/>
              </a:rPr>
              <a:t>задорная, в середине звучит тихо, неуверенно, а потом опять весело, как в начале.)</a:t>
            </a:r>
          </a:p>
          <a:p>
            <a:pPr algn="ctr"/>
            <a:r>
              <a:rPr lang="ru-RU" sz="2000" b="1" dirty="0">
                <a:solidFill>
                  <a:srgbClr val="703800"/>
                </a:solidFill>
                <a:latin typeface="Monotype Corsiva" pitchFamily="66" charset="0"/>
              </a:rPr>
              <a:t>Сколько частей вы услышали? </a:t>
            </a:r>
          </a:p>
          <a:p>
            <a:pPr algn="ctr"/>
            <a:r>
              <a:rPr lang="ru-RU" sz="2000" b="1" dirty="0">
                <a:solidFill>
                  <a:srgbClr val="703800"/>
                </a:solidFill>
                <a:latin typeface="Monotype Corsiva" pitchFamily="66" charset="0"/>
              </a:rPr>
              <a:t>(Три.)</a:t>
            </a:r>
          </a:p>
          <a:p>
            <a:pPr algn="ctr"/>
            <a:r>
              <a:rPr lang="ru-RU" sz="2000" b="1" dirty="0">
                <a:solidFill>
                  <a:srgbClr val="703800"/>
                </a:solidFill>
                <a:latin typeface="Monotype Corsiva" pitchFamily="66" charset="0"/>
              </a:rPr>
              <a:t>Я думаю, что музыка этой пьесы рассказывает о двух разных клоунах, ведь пьеса так и называется «Клоуны», а не «Клоун». Какие это клоуны?</a:t>
            </a:r>
          </a:p>
          <a:p>
            <a:pPr algn="ctr"/>
            <a:r>
              <a:rPr lang="ru-RU" sz="2000" b="1" dirty="0">
                <a:solidFill>
                  <a:srgbClr val="703800"/>
                </a:solidFill>
                <a:latin typeface="Monotype Corsiva" pitchFamily="66" charset="0"/>
              </a:rPr>
              <a:t> </a:t>
            </a:r>
            <a:r>
              <a:rPr lang="ru-RU" sz="2000" b="1" dirty="0" smtClean="0">
                <a:solidFill>
                  <a:srgbClr val="703800"/>
                </a:solidFill>
                <a:latin typeface="Monotype Corsiva" pitchFamily="66" charset="0"/>
              </a:rPr>
              <a:t>(Весёлый </a:t>
            </a:r>
            <a:r>
              <a:rPr lang="ru-RU" sz="2000" b="1" dirty="0">
                <a:solidFill>
                  <a:srgbClr val="703800"/>
                </a:solidFill>
                <a:latin typeface="Monotype Corsiva" pitchFamily="66" charset="0"/>
              </a:rPr>
              <a:t>и грустный.)</a:t>
            </a:r>
          </a:p>
          <a:p>
            <a:pPr algn="ctr"/>
            <a:r>
              <a:rPr lang="ru-RU" sz="2000" b="1" dirty="0">
                <a:solidFill>
                  <a:srgbClr val="703800"/>
                </a:solidFill>
                <a:latin typeface="Monotype Corsiva" pitchFamily="66" charset="0"/>
              </a:rPr>
              <a:t>Правильно, музыка 1-й и 3-й частей звучит шутливо, игриво и изображает </a:t>
            </a:r>
            <a:r>
              <a:rPr lang="ru-RU" sz="2000" b="1" dirty="0" smtClean="0">
                <a:solidFill>
                  <a:srgbClr val="703800"/>
                </a:solidFill>
                <a:latin typeface="Monotype Corsiva" pitchFamily="66" charset="0"/>
              </a:rPr>
              <a:t>весёлого </a:t>
            </a:r>
            <a:r>
              <a:rPr lang="ru-RU" sz="2000" b="1" dirty="0">
                <a:solidFill>
                  <a:srgbClr val="703800"/>
                </a:solidFill>
                <a:latin typeface="Monotype Corsiva" pitchFamily="66" charset="0"/>
              </a:rPr>
              <a:t>клоуна, а музыка 2-й части — клоуна, у которого ничего не получается, клоуна-неумеху. Он пытается все делать так, как первый, но каждый раз терпит неудачу. </a:t>
            </a:r>
          </a:p>
          <a:p>
            <a:pPr algn="ctr"/>
            <a:r>
              <a:rPr lang="ru-RU" sz="2000" b="1" dirty="0">
                <a:solidFill>
                  <a:srgbClr val="703800"/>
                </a:solidFill>
                <a:latin typeface="Monotype Corsiva" pitchFamily="66" charset="0"/>
              </a:rPr>
              <a:t>Слайды с игрой «Собери </a:t>
            </a:r>
            <a:r>
              <a:rPr lang="ru-RU" sz="2000" b="1" dirty="0" smtClean="0">
                <a:solidFill>
                  <a:srgbClr val="703800"/>
                </a:solidFill>
                <a:latin typeface="Monotype Corsiva" pitchFamily="66" charset="0"/>
              </a:rPr>
              <a:t>весёлого </a:t>
            </a:r>
            <a:r>
              <a:rPr lang="ru-RU" sz="2000" b="1" dirty="0">
                <a:solidFill>
                  <a:srgbClr val="703800"/>
                </a:solidFill>
                <a:latin typeface="Monotype Corsiva" pitchFamily="66" charset="0"/>
              </a:rPr>
              <a:t>и грустного клоуна»</a:t>
            </a:r>
          </a:p>
          <a:p>
            <a:pPr algn="ctr"/>
            <a:endParaRPr lang="ru-RU" sz="2000" b="1" u="sng" dirty="0">
              <a:solidFill>
                <a:srgbClr val="703800"/>
              </a:solidFill>
              <a:latin typeface="Monotype Corsiva" pitchFamily="66" charset="0"/>
            </a:endParaRPr>
          </a:p>
          <a:p>
            <a:pPr algn="ctr"/>
            <a:endParaRPr lang="ru-RU" sz="2000" b="1" u="sng" dirty="0">
              <a:solidFill>
                <a:srgbClr val="703800"/>
              </a:solidFill>
              <a:latin typeface="Monotype Corsiva" pitchFamily="66" charset="0"/>
            </a:endParaRPr>
          </a:p>
          <a:p>
            <a:pPr algn="ctr"/>
            <a:endParaRPr lang="ru-RU" sz="2000" b="1" u="sng" dirty="0">
              <a:solidFill>
                <a:srgbClr val="70380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9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4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663300"/>
      </a:hlink>
      <a:folHlink>
        <a:srgbClr val="A116E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580</Words>
  <Application>Microsoft Office PowerPoint</Application>
  <PresentationFormat>Экран (4:3)</PresentationFormat>
  <Paragraphs>43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Monotype Corsiva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.</cp:lastModifiedBy>
  <cp:revision>24</cp:revision>
  <dcterms:created xsi:type="dcterms:W3CDTF">2016-02-06T11:57:08Z</dcterms:created>
  <dcterms:modified xsi:type="dcterms:W3CDTF">2016-09-22T18:57:54Z</dcterms:modified>
</cp:coreProperties>
</file>